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8" r:id="rId3"/>
    <p:sldId id="281" r:id="rId4"/>
    <p:sldId id="282" r:id="rId5"/>
    <p:sldId id="283" r:id="rId6"/>
    <p:sldId id="284" r:id="rId7"/>
    <p:sldId id="286" r:id="rId8"/>
    <p:sldId id="287" r:id="rId9"/>
    <p:sldId id="288" r:id="rId10"/>
    <p:sldId id="289" r:id="rId11"/>
    <p:sldId id="292" r:id="rId12"/>
    <p:sldId id="293" r:id="rId13"/>
    <p:sldId id="261" r:id="rId14"/>
    <p:sldId id="263" r:id="rId15"/>
    <p:sldId id="290" r:id="rId16"/>
    <p:sldId id="265" r:id="rId17"/>
    <p:sldId id="268" r:id="rId18"/>
    <p:sldId id="291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00"/>
    <a:srgbClr val="00FFFF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601C74E-610F-414B-A7AF-F0C2E70D9E81}" v="14" dt="2020-08-02T18:21:59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06" autoAdjust="0"/>
    <p:restoredTop sz="94660"/>
  </p:normalViewPr>
  <p:slideViewPr>
    <p:cSldViewPr snapToGrid="0">
      <p:cViewPr varScale="1">
        <p:scale>
          <a:sx n="85" d="100"/>
          <a:sy n="85" d="100"/>
        </p:scale>
        <p:origin x="670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8/29/2022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docs.microsoft.com/en-us/azure/devops/learn/what-is-continuous-delivery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aws.amazon.com/devops/continuous-delivery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devops/pipelines/get-started/pipelines-get-started?view=azure-devops" TargetMode="External"/><Relationship Id="rId2" Type="http://schemas.openxmlformats.org/officeDocument/2006/relationships/hyperlink" Target="https://docs.microsoft.com/en-us/azure/devops/pipelines/ecosystems/dotnet-core?view=azure-devops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docs.microsoft.com/en-us/azure/devops/pipelines/?view=azure-devops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docs.microsoft.com/en-us/aspnet/web-forms/overview/deployment/configuring-team-foundation-server-for-web-deployment/creating-a-build-definition-that-supports-deployment#task-overview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devops/pipelines/release/?view=azure-devops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docs.microsoft.com/en-us/azure/devops/learn/what-is-monitoring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cd.org/current/introduction/concepts_in_go.html" TargetMode="External"/><Relationship Id="rId2" Type="http://schemas.openxmlformats.org/officeDocument/2006/relationships/hyperlink" Target="https://www.gocd.org/getting-started/part-1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devops/learn/what-is-devops" TargetMode="Externa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azure/devops/pipelines/yaml-schema?view=azure-devops&amp;tabs=schema%2Cparameter-schema#triggersazure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docs.microsoft.com/en-us/azure/devops/learn/what-is-devop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azure/devops/learn/what-is-devops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adriancockcroft/speeding-up-31799721" TargetMode="External"/><Relationship Id="rId2" Type="http://schemas.openxmlformats.org/officeDocument/2006/relationships/hyperlink" Target="https://docs.microsoft.com/en-us/azure/devops/learn/what-is-devops#understand-your-cycle-ti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adriancockcroft/speeding-up-31799721" TargetMode="External"/><Relationship Id="rId2" Type="http://schemas.openxmlformats.org/officeDocument/2006/relationships/hyperlink" Target="https://docs.microsoft.com/en-us/azure/devops/learn/what-is-devops#understand-your-cycle-time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ocs.microsoft.com/en-us/azure/devops/learn/what-is-devops#shorten-your-cycle-tim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ocs.microsoft.com/en-us/azure/devops/learn/what-is-devops#how-to-achieve-devops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cs.microsoft.com/en-us/azure/devops/learn/what-is-devops#how-to-achieve-devop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20640" y="639097"/>
            <a:ext cx="6745045" cy="3686015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tx1"/>
                </a:solidFill>
              </a:rPr>
              <a:t>DevOps Fundamentals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j-lt"/>
              </a:rPr>
              <a:t>.NET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2D0F86-412F-46FD-A75E-BB3190F50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5469" y="286603"/>
            <a:ext cx="8048531" cy="14507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CD – Continuous Delivery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https://docs.microsoft.com/en-us/azure/devops/learn/what-is-continuous-delivery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B07AB5-E5C5-4D30-9594-8902BC2442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7755" y="1917153"/>
            <a:ext cx="4570303" cy="4493074"/>
          </a:xfrm>
        </p:spPr>
        <p:txBody>
          <a:bodyPr anchor="ctr">
            <a:normAutofit fontScale="92500"/>
          </a:bodyPr>
          <a:lstStyle/>
          <a:p>
            <a:pPr>
              <a:lnSpc>
                <a:spcPct val="100000"/>
              </a:lnSpc>
            </a:pPr>
            <a:r>
              <a:rPr lang="en-US" sz="1700" b="1" i="1" dirty="0">
                <a:solidFill>
                  <a:schemeClr val="tx1"/>
                </a:solidFill>
              </a:rPr>
              <a:t>Continuous Delivery/Deployment (CD)</a:t>
            </a:r>
            <a:r>
              <a:rPr lang="en-US" sz="1700" dirty="0">
                <a:solidFill>
                  <a:schemeClr val="tx1"/>
                </a:solidFill>
              </a:rPr>
              <a:t> has been shown to achieve the shortest path from new code to final deployment. </a:t>
            </a:r>
          </a:p>
          <a:p>
            <a:pPr>
              <a:lnSpc>
                <a:spcPct val="100000"/>
              </a:lnSpc>
            </a:pPr>
            <a:r>
              <a:rPr lang="en-US" sz="1700" b="1" i="1" dirty="0">
                <a:solidFill>
                  <a:schemeClr val="tx1"/>
                </a:solidFill>
              </a:rPr>
              <a:t>CD </a:t>
            </a:r>
            <a:r>
              <a:rPr lang="en-US" sz="1700" dirty="0">
                <a:solidFill>
                  <a:schemeClr val="tx1"/>
                </a:solidFill>
              </a:rPr>
              <a:t>is the process of building, testing, configuring, and deploying code to a production environment. 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tx1"/>
                </a:solidFill>
              </a:rPr>
              <a:t>A </a:t>
            </a:r>
            <a:r>
              <a:rPr lang="en-US" sz="1700" b="1" i="1" dirty="0">
                <a:solidFill>
                  <a:schemeClr val="tx1"/>
                </a:solidFill>
              </a:rPr>
              <a:t>Release Pipeline </a:t>
            </a:r>
            <a:r>
              <a:rPr lang="en-US" sz="1700" dirty="0">
                <a:solidFill>
                  <a:schemeClr val="tx1"/>
                </a:solidFill>
              </a:rPr>
              <a:t>is made up of multiple build, test, or staging environments which are used to automate the deployment. Automation is preferred because manual processes are unreliable and produce delays and errors. 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tx1"/>
                </a:solidFill>
              </a:rPr>
              <a:t>Without </a:t>
            </a:r>
            <a:r>
              <a:rPr lang="en-US" sz="1700" b="1" i="1" dirty="0">
                <a:solidFill>
                  <a:schemeClr val="tx1"/>
                </a:solidFill>
              </a:rPr>
              <a:t>Continuous Delivery</a:t>
            </a:r>
            <a:r>
              <a:rPr lang="en-US" sz="1700" dirty="0">
                <a:solidFill>
                  <a:schemeClr val="tx1"/>
                </a:solidFill>
              </a:rPr>
              <a:t>, software release cycles become a bottleneck for dev teams. </a:t>
            </a:r>
          </a:p>
          <a:p>
            <a:pPr>
              <a:lnSpc>
                <a:spcPct val="100000"/>
              </a:lnSpc>
            </a:pPr>
            <a:r>
              <a:rPr lang="en-US" sz="1700" dirty="0">
                <a:solidFill>
                  <a:schemeClr val="tx1"/>
                </a:solidFill>
              </a:rPr>
              <a:t>An automated </a:t>
            </a:r>
            <a:r>
              <a:rPr lang="en-US" sz="1700" b="1" i="1" dirty="0">
                <a:solidFill>
                  <a:schemeClr val="tx1"/>
                </a:solidFill>
              </a:rPr>
              <a:t>Release Pipeline </a:t>
            </a:r>
            <a:r>
              <a:rPr lang="en-US" sz="1700" dirty="0">
                <a:solidFill>
                  <a:schemeClr val="tx1"/>
                </a:solidFill>
              </a:rPr>
              <a:t>allows a “fail fast” approach to validation, where tests fail quickly so code can be immediately refactored.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D01F3354-6E7B-4FF1-8F8E-90D56D10F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890" y="2803473"/>
            <a:ext cx="5146198" cy="3899184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>
            <a:solidFill>
              <a:schemeClr val="accent2"/>
            </a:solidFill>
          </a:ln>
          <a:effectLst/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11AA55B9-0643-4865-B5D3-931B7A727340}"/>
              </a:ext>
            </a:extLst>
          </p:cNvPr>
          <p:cNvSpPr/>
          <p:nvPr/>
        </p:nvSpPr>
        <p:spPr>
          <a:xfrm>
            <a:off x="5849331" y="1990060"/>
            <a:ext cx="1060517" cy="4555787"/>
          </a:xfrm>
          <a:prstGeom prst="roundRect">
            <a:avLst>
              <a:gd name="adj" fmla="val 11778"/>
            </a:avLst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B23B909-31A9-4B5C-817F-2838E2193AB4}"/>
              </a:ext>
            </a:extLst>
          </p:cNvPr>
          <p:cNvSpPr txBox="1"/>
          <p:nvPr/>
        </p:nvSpPr>
        <p:spPr>
          <a:xfrm>
            <a:off x="5854045" y="2144633"/>
            <a:ext cx="1050732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Continuous Delivery</a:t>
            </a:r>
            <a:endParaRPr lang="en-US" sz="14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D93A84E1-121E-40A1-AC8E-12E91CB71C65}"/>
              </a:ext>
            </a:extLst>
          </p:cNvPr>
          <p:cNvSpPr/>
          <p:nvPr/>
        </p:nvSpPr>
        <p:spPr>
          <a:xfrm>
            <a:off x="6920488" y="1990060"/>
            <a:ext cx="2525780" cy="4555787"/>
          </a:xfrm>
          <a:prstGeom prst="roundRect">
            <a:avLst>
              <a:gd name="adj" fmla="val 5559"/>
            </a:avLst>
          </a:prstGeom>
          <a:solidFill>
            <a:schemeClr val="accent1">
              <a:alpha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EB3DA1D-994F-4F62-88A2-DD8410123B84}"/>
              </a:ext>
            </a:extLst>
          </p:cNvPr>
          <p:cNvSpPr txBox="1"/>
          <p:nvPr/>
        </p:nvSpPr>
        <p:spPr>
          <a:xfrm>
            <a:off x="7398501" y="2144633"/>
            <a:ext cx="1467409" cy="523220"/>
          </a:xfrm>
          <a:prstGeom prst="rect">
            <a:avLst/>
          </a:prstGeom>
          <a:solidFill>
            <a:schemeClr val="accent1"/>
          </a:solidFill>
        </p:spPr>
        <p:txBody>
          <a:bodyPr wrap="square">
            <a:spAutoFit/>
          </a:bodyPr>
          <a:lstStyle/>
          <a:p>
            <a:pPr algn="ctr"/>
            <a:r>
              <a:rPr lang="en-US" sz="1400" dirty="0">
                <a:solidFill>
                  <a:schemeClr val="tx1"/>
                </a:solidFill>
              </a:rPr>
              <a:t>Continuous Deployment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764439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F1B1C-388B-41A7-8C58-0DD8D94EF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1753" y="286603"/>
            <a:ext cx="10499503" cy="1450757"/>
          </a:xfrm>
        </p:spPr>
        <p:txBody>
          <a:bodyPr>
            <a:normAutofit/>
          </a:bodyPr>
          <a:lstStyle/>
          <a:p>
            <a:r>
              <a:rPr lang="en-US" sz="3500" dirty="0">
                <a:solidFill>
                  <a:schemeClr val="tx1"/>
                </a:solidFill>
              </a:rPr>
              <a:t>Continuous Delivery vs Continuous Deployment</a:t>
            </a:r>
            <a:br>
              <a:rPr lang="en-US" dirty="0"/>
            </a:br>
            <a:r>
              <a:rPr lang="en-US" sz="1400" dirty="0">
                <a:hlinkClick r:id="rId2"/>
              </a:rPr>
              <a:t>https://aws.amazon.com/devops/continuous-delivery/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45E50-B838-4454-91E9-F241C9255F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754" y="1880118"/>
            <a:ext cx="4387952" cy="4551018"/>
          </a:xfrm>
        </p:spPr>
        <p:txBody>
          <a:bodyPr anchor="ctr">
            <a:normAutofit/>
          </a:bodyPr>
          <a:lstStyle/>
          <a:p>
            <a:r>
              <a:rPr lang="en-US" sz="1800" b="1" i="1" dirty="0">
                <a:solidFill>
                  <a:schemeClr val="tx1"/>
                </a:solidFill>
              </a:rPr>
              <a:t>Continuous Delivery</a:t>
            </a:r>
            <a:r>
              <a:rPr lang="en-US" sz="1800" dirty="0">
                <a:solidFill>
                  <a:schemeClr val="tx1"/>
                </a:solidFill>
              </a:rPr>
              <a:t> is when code changes are automatically </a:t>
            </a:r>
            <a:r>
              <a:rPr lang="en-US" sz="1800" u="sng" dirty="0">
                <a:solidFill>
                  <a:schemeClr val="tx1"/>
                </a:solidFill>
              </a:rPr>
              <a:t>prepared</a:t>
            </a:r>
            <a:r>
              <a:rPr lang="en-US" sz="1800" dirty="0">
                <a:solidFill>
                  <a:schemeClr val="tx1"/>
                </a:solidFill>
              </a:rPr>
              <a:t> for a release to production. </a:t>
            </a:r>
            <a:r>
              <a:rPr lang="en-US" sz="1800" b="1" i="1" dirty="0">
                <a:solidFill>
                  <a:schemeClr val="tx1"/>
                </a:solidFill>
              </a:rPr>
              <a:t>Continuous Delivery</a:t>
            </a:r>
            <a:r>
              <a:rPr lang="en-US" sz="1800" dirty="0">
                <a:solidFill>
                  <a:schemeClr val="tx1"/>
                </a:solidFill>
              </a:rPr>
              <a:t> expands upon </a:t>
            </a:r>
            <a:r>
              <a:rPr lang="en-US" sz="1800" b="1" i="1" dirty="0">
                <a:solidFill>
                  <a:schemeClr val="tx1"/>
                </a:solidFill>
              </a:rPr>
              <a:t>Continuous Integration </a:t>
            </a:r>
            <a:r>
              <a:rPr lang="en-US" sz="1800" dirty="0">
                <a:solidFill>
                  <a:schemeClr val="tx1"/>
                </a:solidFill>
              </a:rPr>
              <a:t>by deploying all code changes to a testing environment and/or a production environment after the build stage. </a:t>
            </a:r>
          </a:p>
          <a:p>
            <a:r>
              <a:rPr lang="en-US" sz="1800" dirty="0">
                <a:solidFill>
                  <a:schemeClr val="tx1"/>
                </a:solidFill>
              </a:rPr>
              <a:t>When properly implemented, developers will always have a deployment-ready build artifact that has passed through a standardized test process and is ready for manual testing.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AEF6D6-9041-43E7-A53E-7B4998C660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039" y="2530059"/>
            <a:ext cx="5411328" cy="3282870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414605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055E2-0BDB-44D0-B836-08AD40815F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6004" y="286603"/>
            <a:ext cx="10536158" cy="14507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Azure DevOps - Introduction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https://docs.microsoft.com/en-us/azure/devops/pipelines/ecosystems/dotnet-core?view=azure-devops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https://docs.microsoft.com/en-us/azure/devops/pipelines/get-started/pipelines-get-started?view=azure-devops</a:t>
            </a:r>
            <a:br>
              <a:rPr lang="en-US" sz="1400" dirty="0"/>
            </a:br>
            <a:r>
              <a:rPr lang="en-US" sz="1400" dirty="0">
                <a:hlinkClick r:id="rId4"/>
              </a:rPr>
              <a:t>https://docs.microsoft.com/en-us/azure/devops/pipelines/?view=azure-devops</a:t>
            </a:r>
            <a:endParaRPr lang="en-US" sz="12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E00B6C-B3D1-4048-8D51-6AF26A793E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6004" y="1912947"/>
            <a:ext cx="9880952" cy="2270240"/>
          </a:xfrm>
        </p:spPr>
        <p:txBody>
          <a:bodyPr anchor="ctr">
            <a:normAutofit fontScale="92500"/>
          </a:bodyPr>
          <a:lstStyle/>
          <a:p>
            <a:r>
              <a:rPr lang="en-US" sz="2400" b="1" i="1" dirty="0">
                <a:solidFill>
                  <a:schemeClr val="tx1"/>
                </a:solidFill>
              </a:rPr>
              <a:t>Azure Pipelines</a:t>
            </a:r>
            <a:r>
              <a:rPr lang="en-US" sz="2400" dirty="0">
                <a:solidFill>
                  <a:schemeClr val="tx1"/>
                </a:solidFill>
              </a:rPr>
              <a:t> is a cloud service that you can use to automatically build and test your code and make it available to other users. </a:t>
            </a:r>
            <a:r>
              <a:rPr lang="en-US" sz="2400" b="1" i="1" dirty="0">
                <a:solidFill>
                  <a:schemeClr val="tx1"/>
                </a:solidFill>
              </a:rPr>
              <a:t>Azure Pipelines</a:t>
            </a:r>
            <a:r>
              <a:rPr lang="en-US" sz="2400" dirty="0">
                <a:solidFill>
                  <a:schemeClr val="tx1"/>
                </a:solidFill>
              </a:rPr>
              <a:t> works with many language or project types.</a:t>
            </a:r>
          </a:p>
          <a:p>
            <a:r>
              <a:rPr lang="en-US" sz="2400" b="1" i="1" dirty="0">
                <a:solidFill>
                  <a:schemeClr val="tx1"/>
                </a:solidFill>
              </a:rPr>
              <a:t>Azure Pipelines </a:t>
            </a:r>
            <a:r>
              <a:rPr lang="en-US" sz="2400" dirty="0">
                <a:solidFill>
                  <a:schemeClr val="tx1"/>
                </a:solidFill>
              </a:rPr>
              <a:t>combines </a:t>
            </a:r>
            <a:r>
              <a:rPr lang="en-US" sz="2400" b="1" i="1" dirty="0">
                <a:solidFill>
                  <a:schemeClr val="tx1"/>
                </a:solidFill>
              </a:rPr>
              <a:t>Continuous Integration (CI) </a:t>
            </a:r>
            <a:r>
              <a:rPr lang="en-US" sz="2400" dirty="0">
                <a:solidFill>
                  <a:schemeClr val="tx1"/>
                </a:solidFill>
              </a:rPr>
              <a:t>and</a:t>
            </a:r>
            <a:r>
              <a:rPr lang="en-US" sz="2400" b="1" i="1" dirty="0">
                <a:solidFill>
                  <a:schemeClr val="tx1"/>
                </a:solidFill>
              </a:rPr>
              <a:t> Continuous Delivery (CD) </a:t>
            </a:r>
            <a:r>
              <a:rPr lang="en-US" sz="2400" dirty="0">
                <a:solidFill>
                  <a:schemeClr val="tx1"/>
                </a:solidFill>
              </a:rPr>
              <a:t>to constantly test and build your code to be shipped to any target.</a:t>
            </a:r>
          </a:p>
        </p:txBody>
      </p:sp>
      <p:pic>
        <p:nvPicPr>
          <p:cNvPr id="1028" name="Picture 4" descr="Pipelines YAML intro image">
            <a:extLst>
              <a:ext uri="{FF2B5EF4-FFF2-40B4-BE49-F238E27FC236}">
                <a16:creationId xmlns:a16="http://schemas.microsoft.com/office/drawing/2014/main" id="{2DA3FFB6-0794-4D09-A30B-EF8573F1D6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6004" y="4196189"/>
            <a:ext cx="9880952" cy="2000329"/>
          </a:xfrm>
          <a:prstGeom prst="rect">
            <a:avLst/>
          </a:prstGeom>
          <a:noFill/>
          <a:ln w="25400">
            <a:solidFill>
              <a:schemeClr val="accent2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01723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7ACA6-58DC-46D9-8174-EA180CCC1B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202092" cy="14507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Build Definition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https://docs.microsoft.com/en-us/aspnet/web-forms/overview/deployment/configuring-team-foundation-server-for-web-deployment/creating-a-build-definition-that-supports-deployment#task-overview</a:t>
            </a:r>
            <a:endParaRPr lang="en-US" sz="1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4BE9D-E453-4906-9A3C-31FB44288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758" y="1912776"/>
            <a:ext cx="5107828" cy="4492689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A </a:t>
            </a:r>
            <a:r>
              <a:rPr lang="en-US" sz="2000" b="1" i="1" dirty="0">
                <a:solidFill>
                  <a:schemeClr val="tx1"/>
                </a:solidFill>
              </a:rPr>
              <a:t>build definition </a:t>
            </a:r>
            <a:r>
              <a:rPr lang="en-US" sz="2000" dirty="0">
                <a:solidFill>
                  <a:schemeClr val="tx1"/>
                </a:solidFill>
              </a:rPr>
              <a:t>is the mechanism that controls how and when builds occur. </a:t>
            </a:r>
            <a:r>
              <a:rPr lang="en-US" sz="2000" b="1" i="1" dirty="0">
                <a:solidFill>
                  <a:schemeClr val="tx1"/>
                </a:solidFill>
              </a:rPr>
              <a:t>Azure DevOps </a:t>
            </a:r>
            <a:r>
              <a:rPr lang="en-US" sz="2000" dirty="0">
                <a:solidFill>
                  <a:schemeClr val="tx1"/>
                </a:solidFill>
              </a:rPr>
              <a:t>uses a </a:t>
            </a:r>
            <a:r>
              <a:rPr lang="en-US" sz="2000" dirty="0">
                <a:solidFill>
                  <a:srgbClr val="FF0000"/>
                </a:solidFill>
              </a:rPr>
              <a:t>.</a:t>
            </a:r>
            <a:r>
              <a:rPr lang="en-US" sz="2000" dirty="0" err="1">
                <a:solidFill>
                  <a:srgbClr val="FF0000"/>
                </a:solidFill>
              </a:rPr>
              <a:t>yml</a:t>
            </a:r>
            <a:r>
              <a:rPr lang="en-US" sz="2000" dirty="0">
                <a:solidFill>
                  <a:schemeClr val="tx1"/>
                </a:solidFill>
              </a:rPr>
              <a:t> file to define a build. Each build definition specifies: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The things you want to build.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The criteria that determine when a build should take place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The location to which the Build should send build outputs.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The amount of time that each build should be retained.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Various other parameters of the build process.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95D61C4-BC97-4FCE-A577-DC940E92C9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53" r="15694"/>
          <a:stretch/>
        </p:blipFill>
        <p:spPr bwMode="auto">
          <a:xfrm>
            <a:off x="6496471" y="2203460"/>
            <a:ext cx="4570310" cy="3911320"/>
          </a:xfrm>
          <a:prstGeom prst="rect">
            <a:avLst/>
          </a:prstGeom>
          <a:noFill/>
          <a:ln w="25400">
            <a:solidFill>
              <a:schemeClr val="accent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0270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0DB102A3-3190-4221-9DB3-C6FB48669D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178" y="493593"/>
            <a:ext cx="4865408" cy="5804868"/>
          </a:xfrm>
          <a:prstGeom prst="rect">
            <a:avLst/>
          </a:prstGeom>
          <a:noFill/>
          <a:ln w="25400">
            <a:solidFill>
              <a:schemeClr val="accent2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542A9B-D231-4EC2-ADB8-24223AD60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0322" y="286603"/>
            <a:ext cx="5398158" cy="14507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Release Pipeline</a:t>
            </a:r>
            <a:br>
              <a:rPr lang="en-US" dirty="0"/>
            </a:br>
            <a:r>
              <a:rPr lang="en-US" sz="1400" dirty="0">
                <a:hlinkClick r:id="rId3"/>
              </a:rPr>
              <a:t>https://docs.microsoft.com/en-us/azure/devops/pipelines/release/?view=azure-devops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A45D1-FBDC-48BE-8A6E-4BF4777CC4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04428" y="1906806"/>
            <a:ext cx="5525403" cy="2552133"/>
          </a:xfrm>
        </p:spPr>
        <p:txBody>
          <a:bodyPr anchor="ctr"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b="1" i="1" dirty="0">
                <a:solidFill>
                  <a:schemeClr val="tx1"/>
                </a:solidFill>
              </a:rPr>
              <a:t>Release pipelines </a:t>
            </a:r>
            <a:r>
              <a:rPr lang="en-US" sz="2400" dirty="0">
                <a:solidFill>
                  <a:schemeClr val="tx1"/>
                </a:solidFill>
              </a:rPr>
              <a:t>in </a:t>
            </a:r>
            <a:r>
              <a:rPr lang="en-US" sz="2400" b="1" i="1" dirty="0">
                <a:solidFill>
                  <a:schemeClr val="tx1"/>
                </a:solidFill>
              </a:rPr>
              <a:t>Azure Pipelines </a:t>
            </a:r>
            <a:r>
              <a:rPr lang="en-US" sz="2400" dirty="0">
                <a:solidFill>
                  <a:schemeClr val="tx1"/>
                </a:solidFill>
              </a:rPr>
              <a:t>help your team implement CI/CD and deliver software to your clients faster and with lower risk. 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You can fully automate the testing, delivery, and analysis of your software all the way to production or set up semi-automated processes with required approvals and on-demand deployments.</a:t>
            </a:r>
          </a:p>
        </p:txBody>
      </p:sp>
      <p:pic>
        <p:nvPicPr>
          <p:cNvPr id="5" name="Picture 2" descr="Understand The Basic Concepts of CI/CD | Hacker Noon">
            <a:extLst>
              <a:ext uri="{FF2B5EF4-FFF2-40B4-BE49-F238E27FC236}">
                <a16:creationId xmlns:a16="http://schemas.microsoft.com/office/drawing/2014/main" id="{985DF594-CD93-4626-9223-05ED4ABAA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04428" y="4493608"/>
            <a:ext cx="5417062" cy="1804853"/>
          </a:xfrm>
          <a:prstGeom prst="rect">
            <a:avLst/>
          </a:prstGeom>
          <a:noFill/>
          <a:ln w="25400">
            <a:solidFill>
              <a:schemeClr val="accent2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4A97D9D-42C9-435F-B57D-C1DE09E0590E}"/>
              </a:ext>
            </a:extLst>
          </p:cNvPr>
          <p:cNvSpPr txBox="1"/>
          <p:nvPr/>
        </p:nvSpPr>
        <p:spPr>
          <a:xfrm>
            <a:off x="9262129" y="2729862"/>
            <a:ext cx="2118035" cy="1200329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sz="1800" dirty="0">
                <a:solidFill>
                  <a:srgbClr val="FF0000"/>
                </a:solidFill>
              </a:rPr>
              <a:t>This flow chart illustrates a typical build/test/deploy workflow.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9182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C7D57-1AE6-4015-A2B5-90521A578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576" y="286603"/>
            <a:ext cx="10042104" cy="14507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Pipeline Monitoring and Logging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https://docs.microsoft.com/en-us/azure/devops/learn/what-is-monitoring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D0444B-6F6D-4CFB-8F7D-14C7C61035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4936" y="1901228"/>
            <a:ext cx="4842777" cy="4490520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Monitoring should be built into the Pipeline to allow “test in production”. </a:t>
            </a:r>
          </a:p>
          <a:p>
            <a:r>
              <a:rPr lang="en-US" sz="1800" dirty="0">
                <a:solidFill>
                  <a:schemeClr val="tx1"/>
                </a:solidFill>
              </a:rPr>
              <a:t>Monitoring enables </a:t>
            </a:r>
            <a:r>
              <a:rPr lang="en-US" sz="1800" b="1" i="1" dirty="0">
                <a:solidFill>
                  <a:schemeClr val="tx1"/>
                </a:solidFill>
              </a:rPr>
              <a:t>Validated Learning </a:t>
            </a:r>
            <a:r>
              <a:rPr lang="en-US" sz="1800" dirty="0">
                <a:solidFill>
                  <a:schemeClr val="tx1"/>
                </a:solidFill>
              </a:rPr>
              <a:t>by immediately delivering details about an application’s performance and usage patterns.</a:t>
            </a:r>
          </a:p>
          <a:p>
            <a:r>
              <a:rPr lang="en-US" sz="1800" dirty="0">
                <a:solidFill>
                  <a:schemeClr val="tx1"/>
                </a:solidFill>
              </a:rPr>
              <a:t>Issues are immediately fed back to development teams via the automated build, test, and report phases in the process. The team can quickly pivot their strategy if needed.</a:t>
            </a:r>
          </a:p>
          <a:p>
            <a:r>
              <a:rPr lang="en-US" sz="1800" dirty="0">
                <a:solidFill>
                  <a:schemeClr val="tx1"/>
                </a:solidFill>
              </a:rPr>
              <a:t>There are various third-party sites to which the pipeline can report testing code coverage and code quality analysis.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536666-037E-4835-B2B7-81D0CBE962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628" y="2193834"/>
            <a:ext cx="4852436" cy="3905308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098007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4A215-12C9-4EDD-8D93-96B5E47C81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Azure SQL DB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74A648-F568-4B40-A5C2-99982BF729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153" y="971073"/>
            <a:ext cx="7166633" cy="4898019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4834098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5B2D3B7-8F99-4FBD-AEC5-8C3637AFE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1065" y="216175"/>
            <a:ext cx="10455112" cy="6425649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680466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3E484A-511D-4F05-A1AD-561DA84C4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End of 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898316-8584-40CB-9D46-739273E5E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8232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5908DD-6954-4194-85D6-463491A65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What is the pipeline?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1400" dirty="0">
                <a:hlinkClick r:id="rId2"/>
              </a:rPr>
              <a:t>https://www.gocd.org/getting-started/part-1/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5519E0-71E1-4475-B8FC-C580DC6A71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Show them the “This is a pipeline” image.. To break down the process of what a pipeline does. Here they are called tasks… in Azure they are called “Stages” inside the stages there are “Jobs”. </a:t>
            </a:r>
          </a:p>
          <a:p>
            <a:r>
              <a:rPr lang="en-US" dirty="0">
                <a:hlinkClick r:id="rId3"/>
              </a:rPr>
              <a:t>https://docs.gocd.org/current/introduction/concepts_in_go.html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573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51643" y="0"/>
            <a:ext cx="8871337" cy="4953000"/>
          </a:xfrm>
        </p:spPr>
        <p:txBody>
          <a:bodyPr anchor="ctr">
            <a:noAutofit/>
          </a:bodyPr>
          <a:lstStyle/>
          <a:p>
            <a:pPr lvl="0"/>
            <a:r>
              <a:rPr lang="en-US" sz="4800" i="1" dirty="0">
                <a:solidFill>
                  <a:schemeClr val="bg1"/>
                </a:solidFill>
              </a:rPr>
              <a:t>DevOps is the union of people, process, and products to enable continuous delivery of value to end users.</a:t>
            </a:r>
            <a:endParaRPr lang="en-US" sz="2800" i="1" dirty="0">
              <a:solidFill>
                <a:schemeClr val="bg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4953000"/>
            <a:ext cx="12188952" cy="1905000"/>
          </a:xfrm>
        </p:spPr>
        <p:txBody>
          <a:bodyPr anchor="ctr">
            <a:normAutofit/>
          </a:bodyPr>
          <a:lstStyle/>
          <a:p>
            <a:pPr algn="ctr"/>
            <a:r>
              <a:rPr lang="en-US" sz="1400" dirty="0">
                <a:hlinkClick r:id="rId2"/>
              </a:rPr>
              <a:t>https://docs.microsoft.com/en-us/azure/devops/learn/what-is-devops</a:t>
            </a:r>
            <a:endParaRPr lang="en-US" sz="1400" b="1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46323-70CF-45AB-BD1E-E6A48DC6D2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Demo and classwork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B51013-541F-416D-A191-C43075979F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Create a new </a:t>
            </a:r>
            <a:r>
              <a:rPr lang="en-US" dirty="0" err="1">
                <a:solidFill>
                  <a:schemeClr val="tx1"/>
                </a:solidFill>
              </a:rPr>
              <a:t>WebAPI</a:t>
            </a:r>
            <a:r>
              <a:rPr lang="en-US" dirty="0">
                <a:solidFill>
                  <a:schemeClr val="tx1"/>
                </a:solidFill>
              </a:rPr>
              <a:t> template and show that it works. </a:t>
            </a:r>
          </a:p>
          <a:p>
            <a:r>
              <a:rPr lang="en-US" dirty="0">
                <a:solidFill>
                  <a:schemeClr val="tx1"/>
                </a:solidFill>
              </a:rPr>
              <a:t>In the YAML, anything NOT in a list (denoted by ‘-’) runs in parallel.</a:t>
            </a:r>
          </a:p>
          <a:p>
            <a:r>
              <a:rPr lang="en-US" dirty="0">
                <a:hlinkClick r:id="rId2"/>
              </a:rPr>
              <a:t>https://docs.microsoft.com/en-us/azure/devops/pipelines/yaml-schema?view=azure-devops&amp;tabs=schema%2Cparameter-schema#triggersazure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pipelines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1084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DC25D-C799-4E03-8777-4779B4AB3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What is DevOps?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2"/>
              </a:rPr>
              <a:t>https://docs.microsoft.com/en-us/azure/devops/learn/what-is-devops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C41DE-5131-41E3-9933-79A46D67C9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2425" y="1925563"/>
            <a:ext cx="4298980" cy="4491862"/>
          </a:xfrm>
        </p:spPr>
        <p:txBody>
          <a:bodyPr anchor="ctr"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The contraction of “Dev” and “Ops” refers to replacing “Siloed” </a:t>
            </a:r>
            <a:r>
              <a:rPr lang="en-US" sz="1800" dirty="0" err="1">
                <a:solidFill>
                  <a:schemeClr val="tx1"/>
                </a:solidFill>
              </a:rPr>
              <a:t>DEVelopment</a:t>
            </a:r>
            <a:r>
              <a:rPr lang="en-US" sz="1800" dirty="0">
                <a:solidFill>
                  <a:schemeClr val="tx1"/>
                </a:solidFill>
              </a:rPr>
              <a:t> and </a:t>
            </a:r>
            <a:r>
              <a:rPr lang="en-US" sz="1800" dirty="0" err="1">
                <a:solidFill>
                  <a:schemeClr val="tx1"/>
                </a:solidFill>
              </a:rPr>
              <a:t>OPerations</a:t>
            </a:r>
            <a:r>
              <a:rPr lang="en-US" sz="1800" dirty="0">
                <a:solidFill>
                  <a:schemeClr val="tx1"/>
                </a:solidFill>
              </a:rPr>
              <a:t> Teams. </a:t>
            </a:r>
          </a:p>
          <a:p>
            <a:r>
              <a:rPr lang="en-US" sz="1800" dirty="0">
                <a:solidFill>
                  <a:schemeClr val="tx1"/>
                </a:solidFill>
              </a:rPr>
              <a:t>With DevOps, multidisciplinary teams work together with shared, more efficient practices and tools.</a:t>
            </a:r>
          </a:p>
          <a:p>
            <a:r>
              <a:rPr lang="en-US" sz="1800" dirty="0">
                <a:solidFill>
                  <a:schemeClr val="tx1"/>
                </a:solidFill>
              </a:rPr>
              <a:t>Essential DevOps practices include: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Agile planning,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Continuous Integration,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Continuous Delivery, and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/>
                </a:solidFill>
              </a:rPr>
              <a:t>monitoring of applications.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B1B78B-0615-40AD-A437-1A829C414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9039" y="2530059"/>
            <a:ext cx="5411328" cy="3282870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7469277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9AB65A3-29B2-4178-A81E-BE857C170B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9039" y="2530059"/>
            <a:ext cx="5411328" cy="3282870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16740ED-C85C-42BB-8337-633711A8B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Who is DevOps?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3"/>
              </a:rPr>
              <a:t>https://docs.microsoft.com/en-us/azure/devops/learn/what-is-devops</a:t>
            </a:r>
            <a:endParaRPr lang="en-US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39DE020-9836-467B-B632-4392B5E39419}"/>
              </a:ext>
            </a:extLst>
          </p:cNvPr>
          <p:cNvSpPr txBox="1">
            <a:spLocks/>
          </p:cNvSpPr>
          <p:nvPr/>
        </p:nvSpPr>
        <p:spPr>
          <a:xfrm>
            <a:off x="1292295" y="1925563"/>
            <a:ext cx="4228407" cy="4491862"/>
          </a:xfrm>
          <a:prstGeom prst="rect">
            <a:avLst/>
          </a:prstGeom>
        </p:spPr>
        <p:txBody>
          <a:bodyPr vert="horz" lIns="0" tIns="45720" rIns="0" bIns="45720" rtlCol="0" anchor="ctr">
            <a:normAutofit/>
          </a:bodyPr>
          <a:lstStyle>
            <a:lvl1pPr marL="91440" indent="-91440" algn="l" defTabSz="914400" rtl="0" eaLnBrk="1" latinLnBrk="0" hangingPunct="1">
              <a:lnSpc>
                <a:spcPct val="11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7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100000"/>
              </a:lnSpc>
              <a:spcBef>
                <a:spcPts val="200"/>
              </a:spcBef>
              <a:spcAft>
                <a:spcPts val="400"/>
              </a:spcAft>
              <a:buClrTx/>
              <a:buFont typeface="Calibri" pitchFamily="34" charset="0"/>
              <a:buChar char="◦"/>
              <a:defRPr sz="13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i="1" dirty="0">
                <a:solidFill>
                  <a:schemeClr val="tx1"/>
                </a:solidFill>
              </a:rPr>
              <a:t>DevOps</a:t>
            </a:r>
            <a:r>
              <a:rPr lang="en-US" sz="2000" dirty="0">
                <a:solidFill>
                  <a:schemeClr val="tx1"/>
                </a:solidFill>
              </a:rPr>
              <a:t> is the combination of the processes of the:</a:t>
            </a:r>
          </a:p>
          <a:p>
            <a:pPr lv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Business team, </a:t>
            </a:r>
          </a:p>
          <a:p>
            <a:pPr lv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IT team,</a:t>
            </a:r>
          </a:p>
          <a:p>
            <a:pPr lv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Development team </a:t>
            </a:r>
          </a:p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In </a:t>
            </a:r>
            <a:r>
              <a:rPr lang="en-US" sz="2000" b="1" i="1" dirty="0">
                <a:solidFill>
                  <a:schemeClr val="tx1"/>
                </a:solidFill>
              </a:rPr>
              <a:t>DevOps</a:t>
            </a:r>
            <a:r>
              <a:rPr lang="en-US" sz="2000" dirty="0">
                <a:solidFill>
                  <a:schemeClr val="tx1"/>
                </a:solidFill>
              </a:rPr>
              <a:t>, these teams form a feedback loop that has a shared goal. </a:t>
            </a:r>
          </a:p>
          <a:p>
            <a:pPr lv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The Dev team plans and builds the app.</a:t>
            </a:r>
          </a:p>
          <a:p>
            <a:pPr lv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The IT team deploys and maintains the app.</a:t>
            </a:r>
          </a:p>
          <a:p>
            <a:pPr lvl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The Business Team verifies that the correct product is created and delivered.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BC7772-0596-431D-BDDF-3A4925F2A609}"/>
              </a:ext>
            </a:extLst>
          </p:cNvPr>
          <p:cNvSpPr txBox="1"/>
          <p:nvPr/>
        </p:nvSpPr>
        <p:spPr>
          <a:xfrm>
            <a:off x="6553075" y="3848328"/>
            <a:ext cx="989815" cy="646331"/>
          </a:xfrm>
          <a:prstGeom prst="rect">
            <a:avLst/>
          </a:prstGeom>
          <a:solidFill>
            <a:srgbClr val="FFFF00"/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highlight>
                  <a:srgbClr val="FFFF00"/>
                </a:highlight>
              </a:rPr>
              <a:t>DEV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024FD6-E9C9-48E0-809D-6D47FA617816}"/>
              </a:ext>
            </a:extLst>
          </p:cNvPr>
          <p:cNvSpPr txBox="1"/>
          <p:nvPr/>
        </p:nvSpPr>
        <p:spPr>
          <a:xfrm>
            <a:off x="9339816" y="3852161"/>
            <a:ext cx="755087" cy="646331"/>
          </a:xfrm>
          <a:prstGeom prst="rect">
            <a:avLst/>
          </a:prstGeom>
          <a:solidFill>
            <a:srgbClr val="FFFF00"/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highlight>
                  <a:srgbClr val="FFFF00"/>
                </a:highlight>
              </a:rPr>
              <a:t>I.T.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75AD61B-CF48-46D8-AF9C-6FBE6F9F34F0}"/>
              </a:ext>
            </a:extLst>
          </p:cNvPr>
          <p:cNvSpPr txBox="1"/>
          <p:nvPr/>
        </p:nvSpPr>
        <p:spPr>
          <a:xfrm>
            <a:off x="7372170" y="5048330"/>
            <a:ext cx="2002315" cy="646331"/>
          </a:xfrm>
          <a:prstGeom prst="rect">
            <a:avLst/>
          </a:prstGeom>
          <a:solidFill>
            <a:srgbClr val="FFFF00"/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FF0000"/>
                </a:solidFill>
                <a:highlight>
                  <a:srgbClr val="FFFF00"/>
                </a:highlight>
              </a:rPr>
              <a:t>Business</a:t>
            </a:r>
          </a:p>
        </p:txBody>
      </p:sp>
    </p:spTree>
    <p:extLst>
      <p:ext uri="{BB962C8B-B14F-4D97-AF65-F5344CB8AC3E}">
        <p14:creationId xmlns:p14="http://schemas.microsoft.com/office/powerpoint/2010/main" val="21251730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E0A244-EAB4-4A31-8C3D-477A76E6D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chemeClr val="tx1"/>
                </a:solidFill>
              </a:rPr>
              <a:t>DevOps and The O.O.D.A. Loop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https://docs.microsoft.com/en-us/azure/devops/learn/what-is-devops#understand-your-cycle-time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http://www.slideshare.net/adriancockcroft/speeding-up-31799721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4085D6-4124-405F-A9D4-65BDF819C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7094" y="1904215"/>
            <a:ext cx="4927860" cy="4487532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The OODA loop</a:t>
            </a:r>
            <a:r>
              <a:rPr lang="en-US" sz="1800" dirty="0">
                <a:solidFill>
                  <a:schemeClr val="tx1"/>
                </a:solidFill>
              </a:rPr>
              <a:t>: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highlight>
                  <a:srgbClr val="00FF00"/>
                </a:highlight>
              </a:rPr>
              <a:t>O - Observe business and market needs and current user behavior. 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highlight>
                  <a:srgbClr val="FFFF00"/>
                </a:highlight>
              </a:rPr>
              <a:t>O - Orient with the options for what you can deliver. 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highlight>
                  <a:srgbClr val="00FFFF"/>
                </a:highlight>
              </a:rPr>
              <a:t>D - Decide what goals to pursue.</a:t>
            </a:r>
          </a:p>
          <a:p>
            <a:pPr marL="749808" lvl="1" indent="-457200">
              <a:buFont typeface="+mj-lt"/>
              <a:buAutoNum type="arabicPeriod"/>
            </a:pPr>
            <a:r>
              <a:rPr lang="en-US" sz="1600" dirty="0">
                <a:solidFill>
                  <a:schemeClr val="tx1"/>
                </a:solidFill>
                <a:highlight>
                  <a:srgbClr val="FF0000"/>
                </a:highlight>
              </a:rPr>
              <a:t>A - Act by delivering working software to real users.</a:t>
            </a:r>
          </a:p>
          <a:p>
            <a:pPr marL="0">
              <a:buNone/>
            </a:pPr>
            <a:r>
              <a:rPr lang="en-US" sz="2000" dirty="0">
                <a:solidFill>
                  <a:schemeClr val="tx1"/>
                </a:solidFill>
              </a:rPr>
              <a:t>The four OODA Loop steps occur in a </a:t>
            </a:r>
            <a:r>
              <a:rPr lang="en-US" sz="2000" b="1" i="1" dirty="0">
                <a:solidFill>
                  <a:schemeClr val="tx1"/>
                </a:solidFill>
              </a:rPr>
              <a:t>Cycle Time</a:t>
            </a:r>
            <a:r>
              <a:rPr lang="en-US" sz="2000" dirty="0">
                <a:solidFill>
                  <a:schemeClr val="tx1"/>
                </a:solidFill>
              </a:rPr>
              <a:t>. The Cycle repeats until a project is complete.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98CF7C4-BA83-4CBF-9EEF-DAE8A9C674B9}"/>
              </a:ext>
            </a:extLst>
          </p:cNvPr>
          <p:cNvGrpSpPr/>
          <p:nvPr/>
        </p:nvGrpSpPr>
        <p:grpSpPr>
          <a:xfrm>
            <a:off x="6202908" y="2076806"/>
            <a:ext cx="4721058" cy="4142350"/>
            <a:chOff x="6695362" y="2061556"/>
            <a:chExt cx="4721058" cy="414235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72D7846-1BEF-4C67-9487-35C5BFB971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695362" y="2061556"/>
              <a:ext cx="4721058" cy="4142350"/>
            </a:xfrm>
            <a:prstGeom prst="rect">
              <a:avLst/>
            </a:prstGeom>
            <a:ln w="25400">
              <a:solidFill>
                <a:schemeClr val="accent2"/>
              </a:solidFill>
            </a:ln>
            <a:effectLst/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3472CE75-7533-4241-A968-2CF3B9EEE84D}"/>
                </a:ext>
              </a:extLst>
            </p:cNvPr>
            <p:cNvSpPr/>
            <p:nvPr/>
          </p:nvSpPr>
          <p:spPr>
            <a:xfrm rot="459831">
              <a:off x="7306697" y="2249242"/>
              <a:ext cx="1034430" cy="716072"/>
            </a:xfrm>
            <a:prstGeom prst="ellipse">
              <a:avLst/>
            </a:prstGeom>
            <a:noFill/>
            <a:ln w="127000">
              <a:solidFill>
                <a:srgbClr val="00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A148095C-E865-4028-91EC-96341FAE116D}"/>
                </a:ext>
              </a:extLst>
            </p:cNvPr>
            <p:cNvSpPr/>
            <p:nvPr/>
          </p:nvSpPr>
          <p:spPr>
            <a:xfrm rot="459831">
              <a:off x="10126568" y="4563951"/>
              <a:ext cx="1073093" cy="587701"/>
            </a:xfrm>
            <a:prstGeom prst="ellipse">
              <a:avLst/>
            </a:prstGeom>
            <a:noFill/>
            <a:ln w="1270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4EAAE745-08AC-4AD3-A568-2BD0A9971607}"/>
                </a:ext>
              </a:extLst>
            </p:cNvPr>
            <p:cNvSpPr/>
            <p:nvPr/>
          </p:nvSpPr>
          <p:spPr>
            <a:xfrm rot="459831">
              <a:off x="8277339" y="5300204"/>
              <a:ext cx="1235455" cy="617834"/>
            </a:xfrm>
            <a:prstGeom prst="ellipse">
              <a:avLst/>
            </a:prstGeom>
            <a:noFill/>
            <a:ln w="127000">
              <a:solidFill>
                <a:srgbClr val="00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32142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54D9AB49-6FE3-4DF7-BB7F-0E7337555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The OODA Loop - Cycle Time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https://docs.microsoft.com/en-us/azure/devops/learn/what-is-devops#understand-your-cycle-time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http://www.slideshare.net/adriancockcroft/speeding-up-31799721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AF1BC1C-FEAC-4A61-BFB6-456307E22C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1754" y="1904214"/>
            <a:ext cx="4619871" cy="4487159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Your </a:t>
            </a:r>
            <a:r>
              <a:rPr lang="en-US" sz="2400" b="1" i="1" dirty="0">
                <a:solidFill>
                  <a:schemeClr val="tx1"/>
                </a:solidFill>
              </a:rPr>
              <a:t>Cycle Time</a:t>
            </a:r>
            <a:r>
              <a:rPr lang="en-US" sz="2400" dirty="0">
                <a:solidFill>
                  <a:schemeClr val="tx1"/>
                </a:solidFill>
              </a:rPr>
              <a:t> is determined by  how quickly you can complete the four steps. </a:t>
            </a:r>
          </a:p>
          <a:p>
            <a:r>
              <a:rPr lang="en-US" sz="2400" dirty="0">
                <a:solidFill>
                  <a:schemeClr val="tx1"/>
                </a:solidFill>
              </a:rPr>
              <a:t>The </a:t>
            </a:r>
            <a:r>
              <a:rPr lang="en-US" sz="2400" b="1" i="1" dirty="0">
                <a:solidFill>
                  <a:schemeClr val="tx1"/>
                </a:solidFill>
              </a:rPr>
              <a:t>feedback</a:t>
            </a:r>
            <a:r>
              <a:rPr lang="en-US" sz="2400" dirty="0">
                <a:solidFill>
                  <a:schemeClr val="tx1"/>
                </a:solidFill>
              </a:rPr>
              <a:t> that you gather with each cycle should be real, actionable data. Something should be learned from each cycle. This is called </a:t>
            </a:r>
            <a:r>
              <a:rPr lang="en-US" sz="2400" b="1" i="1" dirty="0">
                <a:solidFill>
                  <a:schemeClr val="tx1"/>
                </a:solidFill>
              </a:rPr>
              <a:t>Validated Learning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C043E44-4064-418B-A3E5-35548F38A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9559" y="2245759"/>
            <a:ext cx="4838572" cy="3804068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623393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4D16D-EEC3-4D3B-91B7-D23D22EC67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DevOps shortens Cycle Time 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https://docs.microsoft.com/en-us/azure/devops/learn/what-is-devops#shorten-your-cycle-time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3F926-5314-40DE-A0C0-8AEB70DDB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43756" y="1913641"/>
            <a:ext cx="4519997" cy="4473019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tx1"/>
                </a:solidFill>
              </a:rPr>
              <a:t>When </a:t>
            </a:r>
            <a:r>
              <a:rPr lang="en-US" sz="2400" b="1" i="1" dirty="0">
                <a:solidFill>
                  <a:schemeClr val="tx1"/>
                </a:solidFill>
              </a:rPr>
              <a:t>DevOps</a:t>
            </a:r>
            <a:r>
              <a:rPr lang="en-US" sz="2400" dirty="0">
                <a:solidFill>
                  <a:schemeClr val="tx1"/>
                </a:solidFill>
              </a:rPr>
              <a:t> practices are adopted, smaller, more focused teams will: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use more automation,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improve the release pipeline, and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</a:rPr>
              <a:t>deploy more frequently.</a:t>
            </a:r>
          </a:p>
          <a:p>
            <a:pPr>
              <a:lnSpc>
                <a:spcPct val="100000"/>
              </a:lnSpc>
            </a:pPr>
            <a:r>
              <a:rPr lang="en-US" sz="2400" dirty="0">
                <a:solidFill>
                  <a:schemeClr val="tx1"/>
                </a:solidFill>
              </a:rPr>
              <a:t>The more frequent the deployment, the more experimentation can be done, and the more opportunity there is to gain </a:t>
            </a:r>
            <a:r>
              <a:rPr lang="en-US" sz="2400" b="1" i="1" dirty="0">
                <a:solidFill>
                  <a:schemeClr val="tx1"/>
                </a:solidFill>
              </a:rPr>
              <a:t>Validated Learning</a:t>
            </a:r>
            <a:r>
              <a:rPr lang="en-US" sz="2400" dirty="0">
                <a:solidFill>
                  <a:schemeClr val="tx1"/>
                </a:solidFill>
              </a:rPr>
              <a:t> after each cycle. </a:t>
            </a:r>
          </a:p>
        </p:txBody>
      </p:sp>
      <p:pic>
        <p:nvPicPr>
          <p:cNvPr id="5" name="Picture 2" descr="Optimize Validated Learning">
            <a:extLst>
              <a:ext uri="{FF2B5EF4-FFF2-40B4-BE49-F238E27FC236}">
                <a16:creationId xmlns:a16="http://schemas.microsoft.com/office/drawing/2014/main" id="{E2823F59-71DC-4C0E-9400-77E337FA0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9801" y="2186664"/>
            <a:ext cx="5053670" cy="3929002"/>
          </a:xfrm>
          <a:prstGeom prst="rect">
            <a:avLst/>
          </a:prstGeom>
          <a:noFill/>
          <a:ln w="25400">
            <a:solidFill>
              <a:schemeClr val="accent2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5980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AB7BEC-B998-4D44-B4AD-4F2CDF82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Achieving </a:t>
            </a:r>
            <a:r>
              <a:rPr lang="en-US" dirty="0" err="1">
                <a:solidFill>
                  <a:schemeClr val="tx1"/>
                </a:solidFill>
              </a:rPr>
              <a:t>Devops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https://docs.microsoft.com/en-us/azure/devops/learn/what-is-devops#how-to-achieve-devops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3F66A8-3FBE-4EBF-9A9B-72F9C93419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0430" y="1910281"/>
            <a:ext cx="4386927" cy="4481466"/>
          </a:xfrm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The overall goal is to shorten the project </a:t>
            </a:r>
            <a:r>
              <a:rPr lang="en-US" sz="2800" b="1" i="1" dirty="0">
                <a:solidFill>
                  <a:schemeClr val="tx1"/>
                </a:solidFill>
              </a:rPr>
              <a:t>Cycle Time</a:t>
            </a:r>
            <a:r>
              <a:rPr lang="en-US" sz="2800" dirty="0">
                <a:solidFill>
                  <a:schemeClr val="tx1"/>
                </a:solidFill>
              </a:rPr>
              <a:t> to zero. </a:t>
            </a:r>
          </a:p>
          <a:p>
            <a:r>
              <a:rPr lang="en-US" sz="2800" dirty="0">
                <a:solidFill>
                  <a:schemeClr val="tx1"/>
                </a:solidFill>
              </a:rPr>
              <a:t>This is achieved through </a:t>
            </a:r>
            <a:r>
              <a:rPr lang="en-US" sz="2800" b="1" i="1" dirty="0">
                <a:solidFill>
                  <a:schemeClr val="tx1"/>
                </a:solidFill>
              </a:rPr>
              <a:t>Continuous Integration and Continuous Delivery (CI/CD)</a:t>
            </a:r>
            <a:r>
              <a:rPr lang="en-US" sz="2800" dirty="0">
                <a:solidFill>
                  <a:schemeClr val="tx1"/>
                </a:solidFill>
              </a:rPr>
              <a:t>.</a:t>
            </a:r>
          </a:p>
        </p:txBody>
      </p:sp>
      <p:pic>
        <p:nvPicPr>
          <p:cNvPr id="6" name="Picture 2" descr="Optimize Validated Learning">
            <a:extLst>
              <a:ext uri="{FF2B5EF4-FFF2-40B4-BE49-F238E27FC236}">
                <a16:creationId xmlns:a16="http://schemas.microsoft.com/office/drawing/2014/main" id="{D5A610BD-291B-461C-B8ED-223E420399F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9801" y="2186664"/>
            <a:ext cx="5053670" cy="3929002"/>
          </a:xfrm>
          <a:prstGeom prst="rect">
            <a:avLst/>
          </a:prstGeom>
          <a:noFill/>
          <a:ln w="25400">
            <a:solidFill>
              <a:schemeClr val="accent2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4518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096622-BD83-407A-849B-1DEE83095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CI- Continuous Integration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https://docs.microsoft.com/en-us/azure/devops/learn/what-is-devops#how-to-achieve-devops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C6F9A9-5940-4635-BB6B-D998120AE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2760" y="1923069"/>
            <a:ext cx="9872920" cy="1679560"/>
          </a:xfrm>
        </p:spPr>
        <p:txBody>
          <a:bodyPr anchor="ctr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1800" b="1" i="1" dirty="0">
                <a:solidFill>
                  <a:schemeClr val="tx1"/>
                </a:solidFill>
              </a:rPr>
              <a:t>Continuous Integration (CI) </a:t>
            </a:r>
            <a:r>
              <a:rPr lang="en-US" sz="1800" dirty="0">
                <a:solidFill>
                  <a:schemeClr val="tx1"/>
                </a:solidFill>
              </a:rPr>
              <a:t>is the process of automating the build and testing of code </a:t>
            </a:r>
            <a:r>
              <a:rPr lang="en-US" sz="1800" u="sng" dirty="0">
                <a:solidFill>
                  <a:schemeClr val="tx1"/>
                </a:solidFill>
              </a:rPr>
              <a:t>every time</a:t>
            </a:r>
            <a:r>
              <a:rPr lang="en-US" sz="1800" dirty="0">
                <a:solidFill>
                  <a:schemeClr val="tx1"/>
                </a:solidFill>
              </a:rPr>
              <a:t> a team member commits changes to version control (GitHub). Ideally, changes are committed multiple times per day. Developers merge even small changes to version control. </a:t>
            </a:r>
          </a:p>
          <a:p>
            <a:pPr marL="91440" indent="-91440">
              <a:lnSpc>
                <a:spcPct val="100000"/>
              </a:lnSpc>
              <a:spcBef>
                <a:spcPts val="1200"/>
              </a:spcBef>
              <a:spcAft>
                <a:spcPts val="200"/>
              </a:spcAft>
            </a:pPr>
            <a:r>
              <a:rPr lang="en-US" sz="1800" dirty="0">
                <a:solidFill>
                  <a:schemeClr val="tx1"/>
                </a:solidFill>
              </a:rPr>
              <a:t>To achieve </a:t>
            </a:r>
            <a:r>
              <a:rPr lang="en-US" sz="1800" b="1" i="1" dirty="0">
                <a:solidFill>
                  <a:schemeClr val="tx1"/>
                </a:solidFill>
              </a:rPr>
              <a:t>Continuous Integration</a:t>
            </a:r>
            <a:r>
              <a:rPr lang="en-US" sz="1800" dirty="0">
                <a:solidFill>
                  <a:schemeClr val="tx1"/>
                </a:solidFill>
              </a:rPr>
              <a:t>, the commit of new code triggers an automated build system to grab the new code from the shared repository and build, test, and validate the full master branch. </a:t>
            </a:r>
            <a:endParaRPr lang="en-US" sz="2000" dirty="0">
              <a:solidFill>
                <a:schemeClr val="tx1"/>
              </a:solidFill>
            </a:endParaRPr>
          </a:p>
        </p:txBody>
      </p:sp>
      <p:pic>
        <p:nvPicPr>
          <p:cNvPr id="8194" name="Picture 2" descr="Image: How to Achieve DevOps">
            <a:extLst>
              <a:ext uri="{FF2B5EF4-FFF2-40B4-BE49-F238E27FC236}">
                <a16:creationId xmlns:a16="http://schemas.microsoft.com/office/drawing/2014/main" id="{189862C3-FA33-4F5F-90C0-82A5B0C775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695" y="3644761"/>
            <a:ext cx="5971773" cy="2666213"/>
          </a:xfrm>
          <a:prstGeom prst="rect">
            <a:avLst/>
          </a:prstGeom>
          <a:noFill/>
          <a:ln w="25400">
            <a:solidFill>
              <a:schemeClr val="accent2"/>
            </a:solidFill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732E965-EBFD-4D39-B50B-FDCD7B6B2A3A}"/>
              </a:ext>
            </a:extLst>
          </p:cNvPr>
          <p:cNvSpPr txBox="1"/>
          <p:nvPr/>
        </p:nvSpPr>
        <p:spPr>
          <a:xfrm>
            <a:off x="1282760" y="3602629"/>
            <a:ext cx="3614264" cy="2807224"/>
          </a:xfrm>
          <a:prstGeom prst="rect">
            <a:avLst/>
          </a:prstGeom>
          <a:noFill/>
        </p:spPr>
        <p:txBody>
          <a:bodyPr wrap="square" anchor="ctr">
            <a:normAutofit fontScale="92500"/>
          </a:bodyPr>
          <a:lstStyle/>
          <a:p>
            <a:pPr marL="91440" indent="-91440">
              <a:spcBef>
                <a:spcPts val="1200"/>
              </a:spcBef>
              <a:spcAft>
                <a:spcPts val="200"/>
              </a:spcAft>
            </a:pPr>
            <a:r>
              <a:rPr lang="en-US" sz="1800" dirty="0"/>
              <a:t>Constantly merging code avoids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merge conflicts,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duplicated efforts, and </a:t>
            </a:r>
          </a:p>
          <a:p>
            <a:pPr marL="742950" lvl="1" indent="-28575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dirty="0"/>
              <a:t>divergent strategies.</a:t>
            </a:r>
          </a:p>
          <a:p>
            <a:pPr>
              <a:lnSpc>
                <a:spcPct val="110000"/>
              </a:lnSpc>
              <a:spcBef>
                <a:spcPts val="600"/>
              </a:spcBef>
              <a:spcAft>
                <a:spcPts val="200"/>
              </a:spcAft>
            </a:pPr>
            <a:r>
              <a:rPr lang="en-US" sz="1800" dirty="0"/>
              <a:t>A developer submits a “pull request” when a feature or change is complete. The changes are accepted and merged into the master branch. Then the feature branch is deleted. </a:t>
            </a:r>
          </a:p>
        </p:txBody>
      </p:sp>
    </p:spTree>
    <p:extLst>
      <p:ext uri="{BB962C8B-B14F-4D97-AF65-F5344CB8AC3E}">
        <p14:creationId xmlns:p14="http://schemas.microsoft.com/office/powerpoint/2010/main" val="3963175343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{A71D3352-58BE-4DA6-B61F-53FC38EEDCB0}tf56160789</Template>
  <TotalTime>0</TotalTime>
  <Words>1498</Words>
  <Application>Microsoft Office PowerPoint</Application>
  <PresentationFormat>Widescreen</PresentationFormat>
  <Paragraphs>90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Bookman Old Style</vt:lpstr>
      <vt:lpstr>Calibri</vt:lpstr>
      <vt:lpstr>Franklin Gothic Book</vt:lpstr>
      <vt:lpstr>1_RetrospectVTI</vt:lpstr>
      <vt:lpstr>DevOps Fundamentals</vt:lpstr>
      <vt:lpstr>DevOps is the union of people, process, and products to enable continuous delivery of value to end users.</vt:lpstr>
      <vt:lpstr>What is DevOps? https://docs.microsoft.com/en-us/azure/devops/learn/what-is-devops</vt:lpstr>
      <vt:lpstr>Who is DevOps? https://docs.microsoft.com/en-us/azure/devops/learn/what-is-devops</vt:lpstr>
      <vt:lpstr>DevOps and The O.O.D.A. Loop https://docs.microsoft.com/en-us/azure/devops/learn/what-is-devops#understand-your-cycle-time http://www.slideshare.net/adriancockcroft/speeding-up-31799721</vt:lpstr>
      <vt:lpstr>The OODA Loop - Cycle Time https://docs.microsoft.com/en-us/azure/devops/learn/what-is-devops#understand-your-cycle-time http://www.slideshare.net/adriancockcroft/speeding-up-31799721</vt:lpstr>
      <vt:lpstr>DevOps shortens Cycle Time  https://docs.microsoft.com/en-us/azure/devops/learn/what-is-devops#shorten-your-cycle-time</vt:lpstr>
      <vt:lpstr>Achieving Devops https://docs.microsoft.com/en-us/azure/devops/learn/what-is-devops#how-to-achieve-devops</vt:lpstr>
      <vt:lpstr>CI- Continuous Integration https://docs.microsoft.com/en-us/azure/devops/learn/what-is-devops#how-to-achieve-devops</vt:lpstr>
      <vt:lpstr>CD – Continuous Delivery https://docs.microsoft.com/en-us/azure/devops/learn/what-is-continuous-delivery</vt:lpstr>
      <vt:lpstr>Continuous Delivery vs Continuous Deployment https://aws.amazon.com/devops/continuous-delivery/</vt:lpstr>
      <vt:lpstr>Azure DevOps - Introduction https://docs.microsoft.com/en-us/azure/devops/pipelines/ecosystems/dotnet-core?view=azure-devops https://docs.microsoft.com/en-us/azure/devops/pipelines/get-started/pipelines-get-started?view=azure-devops https://docs.microsoft.com/en-us/azure/devops/pipelines/?view=azure-devops</vt:lpstr>
      <vt:lpstr>Build Definition https://docs.microsoft.com/en-us/aspnet/web-forms/overview/deployment/configuring-team-foundation-server-for-web-deployment/creating-a-build-definition-that-supports-deployment#task-overview</vt:lpstr>
      <vt:lpstr>Release Pipeline https://docs.microsoft.com/en-us/azure/devops/pipelines/release/?view=azure-devops</vt:lpstr>
      <vt:lpstr>Pipeline Monitoring and Logging https://docs.microsoft.com/en-us/azure/devops/learn/what-is-monitoring</vt:lpstr>
      <vt:lpstr>Azure SQL DB</vt:lpstr>
      <vt:lpstr>PowerPoint Presentation</vt:lpstr>
      <vt:lpstr>End of presentation</vt:lpstr>
      <vt:lpstr>What is the pipeline? https://www.gocd.org/getting-started/part-1/</vt:lpstr>
      <vt:lpstr>Demo and classwork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2020-03-31T01:55:02Z</dcterms:created>
  <dcterms:modified xsi:type="dcterms:W3CDTF">2022-08-29T15:37:02Z</dcterms:modified>
</cp:coreProperties>
</file>

<file path=docProps/thumbnail.jpeg>
</file>